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8"/>
  </p:notesMasterIdLst>
  <p:sldIdLst>
    <p:sldId id="356" r:id="rId5"/>
    <p:sldId id="341" r:id="rId6"/>
    <p:sldId id="343" r:id="rId7"/>
    <p:sldId id="344" r:id="rId8"/>
    <p:sldId id="348" r:id="rId9"/>
    <p:sldId id="349" r:id="rId10"/>
    <p:sldId id="347" r:id="rId11"/>
    <p:sldId id="352" r:id="rId12"/>
    <p:sldId id="351" r:id="rId13"/>
    <p:sldId id="353" r:id="rId14"/>
    <p:sldId id="350" r:id="rId15"/>
    <p:sldId id="354" r:id="rId16"/>
    <p:sldId id="355" r:id="rId17"/>
  </p:sldIdLst>
  <p:sldSz cx="9144000" cy="5143500" type="screen16x9"/>
  <p:notesSz cx="6858000" cy="9144000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o Portovenero" initials="SP" lastIdx="6" clrIdx="0">
    <p:extLst>
      <p:ext uri="{19B8F6BF-5375-455C-9EA6-DF929625EA0E}">
        <p15:presenceInfo xmlns:p15="http://schemas.microsoft.com/office/powerpoint/2012/main" userId="fe453199be0872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451" autoAdjust="0"/>
  </p:normalViewPr>
  <p:slideViewPr>
    <p:cSldViewPr snapToGrid="0" snapToObjects="1">
      <p:cViewPr varScale="1">
        <p:scale>
          <a:sx n="137" d="100"/>
          <a:sy n="137" d="100"/>
        </p:scale>
        <p:origin x="2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48EB9-ADDE-42AB-A3F5-54BC3A39F311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32303-701F-4986-BEB2-FACFCA968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1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3BFB12-D505-654D-8E85-CD104020904A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11/02/2022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9138A-1A0A-0840-943E-0D887DC1DC8C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5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BFB12-D505-654D-8E85-CD104020904A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9138A-1A0A-0840-943E-0D887DC1D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1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andi.servizirl.i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B5A1EE84-3E67-4904-8ACE-262C3081A873}"/>
              </a:ext>
            </a:extLst>
          </p:cNvPr>
          <p:cNvGrpSpPr/>
          <p:nvPr/>
        </p:nvGrpSpPr>
        <p:grpSpPr>
          <a:xfrm>
            <a:off x="4267200" y="76248"/>
            <a:ext cx="4795024" cy="4637978"/>
            <a:chOff x="3662268" y="10"/>
            <a:chExt cx="5481732" cy="514349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0AE63588-6223-4BB4-84DD-4509CCF27E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4189" r="-2" b="12308"/>
            <a:stretch/>
          </p:blipFill>
          <p:spPr>
            <a:xfrm>
              <a:off x="3662268" y="10"/>
              <a:ext cx="5481732" cy="2523734"/>
            </a:xfrm>
            <a:custGeom>
              <a:avLst/>
              <a:gdLst/>
              <a:ahLst/>
              <a:cxnLst/>
              <a:rect l="l" t="t" r="r" b="b"/>
              <a:pathLst>
                <a:path w="7308975" h="3364992">
                  <a:moveTo>
                    <a:pt x="0" y="0"/>
                  </a:moveTo>
                  <a:lnTo>
                    <a:pt x="7308975" y="0"/>
                  </a:lnTo>
                  <a:lnTo>
                    <a:pt x="7308975" y="3364992"/>
                  </a:lnTo>
                  <a:lnTo>
                    <a:pt x="1210305" y="3364992"/>
                  </a:lnTo>
                  <a:lnTo>
                    <a:pt x="1192705" y="2943200"/>
                  </a:lnTo>
                  <a:cubicBezTo>
                    <a:pt x="1098874" y="1825108"/>
                    <a:pt x="684692" y="821621"/>
                    <a:pt x="62981" y="69271"/>
                  </a:cubicBezTo>
                  <a:close/>
                </a:path>
              </a:pathLst>
            </a:custGeom>
          </p:spPr>
        </p:pic>
        <p:pic>
          <p:nvPicPr>
            <p:cNvPr id="5" name="Immagine 4" descr="Immagine che contiene neve, montagna, esterni, coperto&#10;&#10;Descrizione generata automaticamente">
              <a:extLst>
                <a:ext uri="{FF2B5EF4-FFF2-40B4-BE49-F238E27FC236}">
                  <a16:creationId xmlns:a16="http://schemas.microsoft.com/office/drawing/2014/main" id="{E19B0225-3B5A-49FD-B772-42CCBD27D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01"/>
            <a:stretch/>
          </p:blipFill>
          <p:spPr>
            <a:xfrm>
              <a:off x="3662268" y="2619756"/>
              <a:ext cx="5481732" cy="2523744"/>
            </a:xfrm>
            <a:custGeom>
              <a:avLst/>
              <a:gdLst/>
              <a:ahLst/>
              <a:cxnLst/>
              <a:rect l="l" t="t" r="r" b="b"/>
              <a:pathLst>
                <a:path w="7308975" h="3364992">
                  <a:moveTo>
                    <a:pt x="1210305" y="0"/>
                  </a:moveTo>
                  <a:lnTo>
                    <a:pt x="7308975" y="0"/>
                  </a:lnTo>
                  <a:lnTo>
                    <a:pt x="7308975" y="3364992"/>
                  </a:lnTo>
                  <a:lnTo>
                    <a:pt x="0" y="3364992"/>
                  </a:lnTo>
                  <a:lnTo>
                    <a:pt x="62981" y="3295722"/>
                  </a:lnTo>
                  <a:cubicBezTo>
                    <a:pt x="684692" y="2543371"/>
                    <a:pt x="1098874" y="1539884"/>
                    <a:pt x="1192705" y="421793"/>
                  </a:cubicBezTo>
                  <a:close/>
                </a:path>
              </a:pathLst>
            </a:custGeom>
          </p:spPr>
        </p:pic>
      </p:grpSp>
      <p:sp>
        <p:nvSpPr>
          <p:cNvPr id="6" name="Titolo 3">
            <a:extLst>
              <a:ext uri="{FF2B5EF4-FFF2-40B4-BE49-F238E27FC236}">
                <a16:creationId xmlns:a16="http://schemas.microsoft.com/office/drawing/2014/main" id="{D19E7254-5166-41D5-B861-AB10A5541BD9}"/>
              </a:ext>
            </a:extLst>
          </p:cNvPr>
          <p:cNvSpPr txBox="1">
            <a:spLocks/>
          </p:cNvSpPr>
          <p:nvPr/>
        </p:nvSpPr>
        <p:spPr>
          <a:xfrm>
            <a:off x="336041" y="568615"/>
            <a:ext cx="3782475" cy="1163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600"/>
              </a:spcAft>
            </a:pPr>
            <a:r>
              <a:rPr lang="en-US" sz="1500" b="1" dirty="0">
                <a:latin typeface="+mn-lt"/>
                <a:ea typeface="+mn-ea"/>
                <a:cs typeface="+mn-cs"/>
              </a:rPr>
              <a:t>Aggiornamento </a:t>
            </a:r>
            <a:r>
              <a:rPr lang="en-US" sz="1500" b="1" dirty="0" err="1">
                <a:latin typeface="+mn-lt"/>
                <a:ea typeface="+mn-ea"/>
                <a:cs typeface="+mn-cs"/>
              </a:rPr>
              <a:t>Elenco</a:t>
            </a:r>
            <a:r>
              <a:rPr lang="en-US" sz="1500" b="1" dirty="0">
                <a:latin typeface="+mn-lt"/>
                <a:ea typeface="+mn-ea"/>
                <a:cs typeface="+mn-cs"/>
              </a:rPr>
              <a:t> </a:t>
            </a:r>
            <a:r>
              <a:rPr lang="en-US" sz="1500" b="1" dirty="0" err="1">
                <a:latin typeface="+mn-lt"/>
                <a:ea typeface="+mn-ea"/>
                <a:cs typeface="+mn-cs"/>
              </a:rPr>
              <a:t>regionale</a:t>
            </a:r>
            <a:r>
              <a:rPr lang="en-US" sz="1500" b="1" dirty="0">
                <a:latin typeface="+mn-lt"/>
                <a:ea typeface="+mn-ea"/>
                <a:cs typeface="+mn-cs"/>
              </a:rPr>
              <a:t> </a:t>
            </a:r>
            <a:r>
              <a:rPr lang="en-US" sz="1500" b="1" dirty="0" err="1">
                <a:latin typeface="+mn-lt"/>
                <a:ea typeface="+mn-ea"/>
                <a:cs typeface="+mn-cs"/>
              </a:rPr>
              <a:t>dei</a:t>
            </a:r>
            <a:r>
              <a:rPr lang="en-US" sz="1500" b="1" dirty="0">
                <a:latin typeface="+mn-lt"/>
                <a:ea typeface="+mn-ea"/>
                <a:cs typeface="+mn-cs"/>
              </a:rPr>
              <a:t> </a:t>
            </a:r>
            <a:r>
              <a:rPr lang="en-US" sz="1500" b="1" dirty="0" err="1">
                <a:latin typeface="+mn-lt"/>
                <a:ea typeface="+mn-ea"/>
                <a:cs typeface="+mn-cs"/>
              </a:rPr>
              <a:t>rifugi</a:t>
            </a:r>
            <a:r>
              <a:rPr lang="en-US" sz="1500" b="1" dirty="0">
                <a:latin typeface="+mn-lt"/>
                <a:ea typeface="+mn-ea"/>
                <a:cs typeface="+mn-cs"/>
              </a:rPr>
              <a:t> di Lombardia, ai </a:t>
            </a:r>
            <a:r>
              <a:rPr lang="en-US" sz="1500" b="1" dirty="0" err="1">
                <a:latin typeface="+mn-lt"/>
                <a:ea typeface="+mn-ea"/>
                <a:cs typeface="+mn-cs"/>
              </a:rPr>
              <a:t>sensi</a:t>
            </a:r>
            <a:r>
              <a:rPr lang="en-US" sz="1500" b="1" dirty="0">
                <a:latin typeface="+mn-lt"/>
                <a:ea typeface="+mn-ea"/>
                <a:cs typeface="+mn-cs"/>
              </a:rPr>
              <a:t> della </a:t>
            </a:r>
            <a:r>
              <a:rPr lang="en-US" sz="1500" b="1" dirty="0" err="1">
                <a:latin typeface="+mn-lt"/>
                <a:ea typeface="+mn-ea"/>
                <a:cs typeface="+mn-cs"/>
              </a:rPr>
              <a:t>L.r</a:t>
            </a:r>
            <a:r>
              <a:rPr lang="en-US" sz="1500" b="1" dirty="0">
                <a:latin typeface="+mn-lt"/>
                <a:ea typeface="+mn-ea"/>
                <a:cs typeface="+mn-cs"/>
              </a:rPr>
              <a:t>. 1 </a:t>
            </a:r>
            <a:r>
              <a:rPr lang="en-US" sz="1500" b="1" dirty="0" err="1">
                <a:latin typeface="+mn-lt"/>
                <a:ea typeface="+mn-ea"/>
                <a:cs typeface="+mn-cs"/>
              </a:rPr>
              <a:t>ottobre</a:t>
            </a:r>
            <a:r>
              <a:rPr lang="en-US" sz="1500" b="1" dirty="0">
                <a:latin typeface="+mn-lt"/>
                <a:ea typeface="+mn-ea"/>
                <a:cs typeface="+mn-cs"/>
              </a:rPr>
              <a:t> 2015 n, 27 </a:t>
            </a:r>
            <a:r>
              <a:rPr lang="en-US" sz="1500" b="1" dirty="0" err="1">
                <a:latin typeface="+mn-lt"/>
                <a:ea typeface="+mn-ea"/>
                <a:cs typeface="+mn-cs"/>
              </a:rPr>
              <a:t>presenti</a:t>
            </a:r>
            <a:r>
              <a:rPr lang="en-US" sz="1500" b="1" dirty="0">
                <a:latin typeface="+mn-lt"/>
                <a:ea typeface="+mn-ea"/>
                <a:cs typeface="+mn-cs"/>
              </a:rPr>
              <a:t> </a:t>
            </a:r>
            <a:r>
              <a:rPr lang="en-US" sz="1500" b="1" dirty="0" err="1">
                <a:latin typeface="+mn-lt"/>
                <a:ea typeface="+mn-ea"/>
                <a:cs typeface="+mn-cs"/>
              </a:rPr>
              <a:t>nel</a:t>
            </a:r>
            <a:r>
              <a:rPr lang="en-US" sz="1500" b="1" dirty="0">
                <a:latin typeface="+mn-lt"/>
                <a:ea typeface="+mn-ea"/>
                <a:cs typeface="+mn-cs"/>
              </a:rPr>
              <a:t> </a:t>
            </a:r>
            <a:r>
              <a:rPr lang="en-US" sz="1500" b="1" dirty="0" err="1">
                <a:latin typeface="+mn-lt"/>
                <a:ea typeface="+mn-ea"/>
                <a:cs typeface="+mn-cs"/>
              </a:rPr>
              <a:t>territorio</a:t>
            </a:r>
            <a:r>
              <a:rPr lang="en-US" sz="1500" b="1" dirty="0">
                <a:latin typeface="+mn-lt"/>
                <a:ea typeface="+mn-ea"/>
                <a:cs typeface="+mn-cs"/>
              </a:rPr>
              <a:t> </a:t>
            </a:r>
            <a:r>
              <a:rPr lang="en-US" sz="1500" b="1" dirty="0" err="1">
                <a:latin typeface="+mn-lt"/>
                <a:ea typeface="+mn-ea"/>
                <a:cs typeface="+mn-cs"/>
              </a:rPr>
              <a:t>lombardo</a:t>
            </a:r>
            <a:endParaRPr lang="en-US" sz="1500" b="1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1C060813-0E2E-4768-8532-DFDABC8DA206}"/>
              </a:ext>
            </a:extLst>
          </p:cNvPr>
          <p:cNvSpPr txBox="1">
            <a:spLocks/>
          </p:cNvSpPr>
          <p:nvPr/>
        </p:nvSpPr>
        <p:spPr>
          <a:xfrm>
            <a:off x="336041" y="2351945"/>
            <a:ext cx="3782475" cy="2003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600"/>
              </a:spcAft>
            </a:pPr>
            <a:r>
              <a:rPr lang="en-US" sz="1500" b="1" dirty="0">
                <a:latin typeface="+mn-lt"/>
                <a:ea typeface="+mn-ea"/>
                <a:cs typeface="+mn-cs"/>
              </a:rPr>
              <a:t>Tutorial per </a:t>
            </a:r>
            <a:r>
              <a:rPr lang="en-US" sz="1500" b="1" dirty="0" err="1">
                <a:latin typeface="+mn-lt"/>
                <a:ea typeface="+mn-ea"/>
                <a:cs typeface="+mn-cs"/>
              </a:rPr>
              <a:t>iscrizione</a:t>
            </a:r>
            <a:r>
              <a:rPr lang="en-US" sz="1500" b="1" dirty="0">
                <a:latin typeface="+mn-lt"/>
                <a:ea typeface="+mn-ea"/>
                <a:cs typeface="+mn-cs"/>
              </a:rPr>
              <a:t> al </a:t>
            </a:r>
            <a:r>
              <a:rPr lang="en-US" sz="1500" b="1" dirty="0" err="1">
                <a:latin typeface="+mn-lt"/>
                <a:ea typeface="+mn-ea"/>
                <a:cs typeface="+mn-cs"/>
              </a:rPr>
              <a:t>portale</a:t>
            </a:r>
            <a:r>
              <a:rPr lang="en-US" sz="1500" b="1" dirty="0">
                <a:latin typeface="+mn-lt"/>
                <a:ea typeface="+mn-ea"/>
                <a:cs typeface="+mn-cs"/>
              </a:rPr>
              <a:t> </a:t>
            </a:r>
            <a:r>
              <a:rPr lang="en-US" sz="1500" b="1" dirty="0" err="1">
                <a:latin typeface="+mn-lt"/>
                <a:ea typeface="+mn-ea"/>
                <a:cs typeface="+mn-cs"/>
              </a:rPr>
              <a:t>Bandi</a:t>
            </a:r>
            <a:r>
              <a:rPr lang="en-US" sz="1500" b="1" dirty="0">
                <a:latin typeface="+mn-lt"/>
                <a:ea typeface="+mn-ea"/>
                <a:cs typeface="+mn-cs"/>
              </a:rPr>
              <a:t> On line di Regione Lombardia </a:t>
            </a:r>
          </a:p>
        </p:txBody>
      </p:sp>
    </p:spTree>
    <p:extLst>
      <p:ext uri="{BB962C8B-B14F-4D97-AF65-F5344CB8AC3E}">
        <p14:creationId xmlns:p14="http://schemas.microsoft.com/office/powerpoint/2010/main" val="2893950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9F83B83-BF1B-412E-A241-BC5021044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78" y="386631"/>
            <a:ext cx="2552200" cy="424731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B8BFEC-075B-461E-A7EF-13A32FD4B52C}"/>
              </a:ext>
            </a:extLst>
          </p:cNvPr>
          <p:cNvSpPr txBox="1"/>
          <p:nvPr/>
        </p:nvSpPr>
        <p:spPr>
          <a:xfrm>
            <a:off x="5898626" y="120390"/>
            <a:ext cx="2549912" cy="4455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Al termine viene richiesto di verificare e confermare i dati recuperati dal sistema in automatico.</a:t>
            </a:r>
          </a:p>
          <a:p>
            <a:endParaRPr lang="it-IT" dirty="0"/>
          </a:p>
          <a:p>
            <a:r>
              <a:rPr lang="it-IT" dirty="0"/>
              <a:t>In basso andranno</a:t>
            </a:r>
          </a:p>
          <a:p>
            <a:r>
              <a:rPr lang="it-IT" dirty="0"/>
              <a:t>a) Allegati i documenti quali il</a:t>
            </a:r>
          </a:p>
          <a:p>
            <a:r>
              <a:rPr lang="it-IT" dirty="0"/>
              <a:t>documento di identità del rappresentante legale e l’ Atto costitutivo che rechi le cariche associative.</a:t>
            </a:r>
          </a:p>
          <a:p>
            <a:r>
              <a:rPr lang="it-IT" dirty="0">
                <a:solidFill>
                  <a:srgbClr val="FF0000"/>
                </a:solidFill>
              </a:rPr>
              <a:t>NB. Si consiglia di allegarli insieme in un unico file pdf (</a:t>
            </a:r>
            <a:r>
              <a:rPr lang="it-IT" u="sng" dirty="0">
                <a:solidFill>
                  <a:srgbClr val="FF0000"/>
                </a:solidFill>
              </a:rPr>
              <a:t>attenzione non accetta file zip</a:t>
            </a:r>
            <a:r>
              <a:rPr lang="it-IT" dirty="0">
                <a:solidFill>
                  <a:srgbClr val="FF0000"/>
                </a:solidFill>
              </a:rPr>
              <a:t>)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b) selezionata la casella di dichiarazione di aver letto e accettato i termini dell'informativa sul Trattamento Dati Personali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5153239-747C-4FC9-9E5F-D48E172B4C7F}"/>
              </a:ext>
            </a:extLst>
          </p:cNvPr>
          <p:cNvCxnSpPr>
            <a:cxnSpLocks/>
          </p:cNvCxnSpPr>
          <p:nvPr/>
        </p:nvCxnSpPr>
        <p:spPr>
          <a:xfrm flipH="1">
            <a:off x="1494263" y="1765979"/>
            <a:ext cx="4638906" cy="2156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F657F1F-F419-4E7F-B94D-DF40D6FD94C3}"/>
              </a:ext>
            </a:extLst>
          </p:cNvPr>
          <p:cNvCxnSpPr>
            <a:cxnSpLocks/>
          </p:cNvCxnSpPr>
          <p:nvPr/>
        </p:nvCxnSpPr>
        <p:spPr>
          <a:xfrm flipH="1">
            <a:off x="1494263" y="3716960"/>
            <a:ext cx="4341542" cy="7285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13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794FDD-8BF1-449F-8585-74E6098C40A9}"/>
              </a:ext>
            </a:extLst>
          </p:cNvPr>
          <p:cNvSpPr txBox="1"/>
          <p:nvPr/>
        </p:nvSpPr>
        <p:spPr>
          <a:xfrm>
            <a:off x="550127" y="357748"/>
            <a:ext cx="7932234" cy="715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Una volta completato il caricamento dei dati va atteso qualche giorno prima di vederlo abilitato e validato.</a:t>
            </a:r>
          </a:p>
          <a:p>
            <a:r>
              <a:rPr lang="it-IT" dirty="0"/>
              <a:t>Da quel momento entrando sul portale BANDI ON LINE con le proprie credenziali personali, di potrà visualizzare e scegliere con quale profilo operare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8B5994-3CCB-462E-ADC2-F140F8E64933}"/>
              </a:ext>
            </a:extLst>
          </p:cNvPr>
          <p:cNvSpPr txBox="1"/>
          <p:nvPr/>
        </p:nvSpPr>
        <p:spPr>
          <a:xfrm>
            <a:off x="6534614" y="1842638"/>
            <a:ext cx="2497873" cy="237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Prima di operare per presentare pratica nell’iscrizione Elenco Rifugi, dovremo scegliere con quale profilo operare. Nel caso di delegato per un soggetto giuridico, dovremo cliccare su UTILIZZA QUESTO PROFILO.</a:t>
            </a:r>
          </a:p>
          <a:p>
            <a:r>
              <a:rPr lang="it-IT" dirty="0" err="1">
                <a:solidFill>
                  <a:srgbClr val="FF0000"/>
                </a:solidFill>
              </a:rPr>
              <a:t>n.b.</a:t>
            </a:r>
            <a:r>
              <a:rPr lang="it-IT" dirty="0">
                <a:solidFill>
                  <a:srgbClr val="FF0000"/>
                </a:solidFill>
              </a:rPr>
              <a:t> La scelta resterà memorizzata anche per futuri accessi fin quando non tornerà in questa area per cambiarla.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04B364-C2B7-4C66-9DE9-F3D41E545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43" y="1214424"/>
            <a:ext cx="4464627" cy="330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8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F7B6615-EEB2-409F-B5AD-2B26ED047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21" y="1318738"/>
            <a:ext cx="6184997" cy="33611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E2E3A7-6DCB-40E5-835F-E513CF65B08E}"/>
              </a:ext>
            </a:extLst>
          </p:cNvPr>
          <p:cNvSpPr txBox="1"/>
          <p:nvPr/>
        </p:nvSpPr>
        <p:spPr>
          <a:xfrm>
            <a:off x="669073" y="164460"/>
            <a:ext cx="7932234" cy="1092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300" dirty="0"/>
              <a:t>Terminata la profilazione e la creazione utenza (operazioni fatte una tantum), da quel momento in poi si opererà direttamente sulla piattaforma per caricare le domande. Accendendo al portale verranno presentati tutti i bandi attivi. Nella finestra principale c’è una </a:t>
            </a:r>
            <a:r>
              <a:rPr lang="it-IT" sz="1300" b="1" u="sng" dirty="0"/>
              <a:t>casella «Cerca un bando aperto»</a:t>
            </a:r>
            <a:r>
              <a:rPr lang="it-IT" sz="1300" dirty="0"/>
              <a:t>, in cui digitare il nome del bando desiderato. Nel nostro caso basterà inserire la parola rifugi e dovrà apparire la procedura per l’iscrizione all’elenco regionale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130A8EB9-716D-47E3-9745-E8246A3068D4}"/>
              </a:ext>
            </a:extLst>
          </p:cNvPr>
          <p:cNvSpPr/>
          <p:nvPr/>
        </p:nvSpPr>
        <p:spPr>
          <a:xfrm>
            <a:off x="4816560" y="1592827"/>
            <a:ext cx="2499405" cy="787091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DA5A189F-06D4-4FBB-BC06-0BBC9893925D}"/>
              </a:ext>
            </a:extLst>
          </p:cNvPr>
          <p:cNvSpPr/>
          <p:nvPr/>
        </p:nvSpPr>
        <p:spPr>
          <a:xfrm rot="19057966">
            <a:off x="4473881" y="950897"/>
            <a:ext cx="383914" cy="11411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47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E780B5F-8697-458A-A89B-D4CC8776D397}"/>
              </a:ext>
            </a:extLst>
          </p:cNvPr>
          <p:cNvSpPr txBox="1"/>
          <p:nvPr/>
        </p:nvSpPr>
        <p:spPr>
          <a:xfrm>
            <a:off x="550127" y="357748"/>
            <a:ext cx="7932234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Per caricare la nuova domanda fare clic sul pulsante apposito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9D90C49-3655-415E-A72B-F106FF1AB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22" y="1217109"/>
            <a:ext cx="5648325" cy="1504950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C1DCA6E7-0437-4C7B-92BF-434465555674}"/>
              </a:ext>
            </a:extLst>
          </p:cNvPr>
          <p:cNvSpPr/>
          <p:nvPr/>
        </p:nvSpPr>
        <p:spPr>
          <a:xfrm>
            <a:off x="1702421" y="1217110"/>
            <a:ext cx="3501482" cy="1191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170BF1-261E-44CE-8B8F-EF17A541C66C}"/>
              </a:ext>
            </a:extLst>
          </p:cNvPr>
          <p:cNvSpPr txBox="1"/>
          <p:nvPr/>
        </p:nvSpPr>
        <p:spPr>
          <a:xfrm>
            <a:off x="494371" y="3281338"/>
            <a:ext cx="7932234" cy="715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Ad essa sarà assegnato automaticamente dal sistema un identificativo (ID)</a:t>
            </a:r>
          </a:p>
          <a:p>
            <a:r>
              <a:rPr lang="it-IT" dirty="0"/>
              <a:t>Ricordarsi di trascrivere e tener a portata di mano tale ID per il futuro, dato che le domande richiederanno un iter procedurale che necessiterà di più accessi nel tempo.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18E34496-E812-4D0F-91A2-8E73001FBF4C}"/>
              </a:ext>
            </a:extLst>
          </p:cNvPr>
          <p:cNvSpPr/>
          <p:nvPr/>
        </p:nvSpPr>
        <p:spPr>
          <a:xfrm rot="2208757">
            <a:off x="3321062" y="681249"/>
            <a:ext cx="383914" cy="9187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26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70D576B0-38F2-4386-8C28-DE991E1DACDE}"/>
              </a:ext>
            </a:extLst>
          </p:cNvPr>
          <p:cNvSpPr txBox="1"/>
          <p:nvPr/>
        </p:nvSpPr>
        <p:spPr>
          <a:xfrm>
            <a:off x="1080678" y="184794"/>
            <a:ext cx="732290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primo passaggio obbligatorio è essere accreditati sul portale di Regione Lombardia «Bandi On Line»</a:t>
            </a:r>
          </a:p>
          <a:p>
            <a:r>
              <a:rPr lang="it-IT" dirty="0"/>
              <a:t>Accedere all’indirizzo </a:t>
            </a:r>
            <a:r>
              <a:rPr lang="it-IT" dirty="0">
                <a:hlinkClick r:id="rId2"/>
              </a:rPr>
              <a:t>https://www.bandi.servizirl.it/</a:t>
            </a:r>
            <a:r>
              <a:rPr lang="it-IT" dirty="0"/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F0B1B08-27D3-45B9-B3B8-924DB7A9261E}"/>
              </a:ext>
            </a:extLst>
          </p:cNvPr>
          <p:cNvSpPr txBox="1"/>
          <p:nvPr/>
        </p:nvSpPr>
        <p:spPr>
          <a:xfrm>
            <a:off x="507006" y="2553494"/>
            <a:ext cx="29663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 siete già registrati fate clic su </a:t>
            </a:r>
            <a:r>
              <a:rPr lang="it-IT" dirty="0">
                <a:solidFill>
                  <a:srgbClr val="FF0000"/>
                </a:solidFill>
              </a:rPr>
              <a:t>ACCEDI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78C0E57-E677-4AC8-861B-E28BF024122A}"/>
              </a:ext>
            </a:extLst>
          </p:cNvPr>
          <p:cNvSpPr/>
          <p:nvPr/>
        </p:nvSpPr>
        <p:spPr>
          <a:xfrm>
            <a:off x="4987597" y="2566186"/>
            <a:ext cx="364939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Se non siete già registrati, fare clic su </a:t>
            </a:r>
            <a:r>
              <a:rPr lang="it-IT" dirty="0">
                <a:solidFill>
                  <a:srgbClr val="FF0000"/>
                </a:solidFill>
              </a:rPr>
              <a:t>REGISTRATI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B9D99D4-2A31-409D-B8FC-360FBD64D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67" y="782390"/>
            <a:ext cx="6046630" cy="1650847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9DA99AE0-5A73-44A3-AEEE-E7A8F38CE14D}"/>
              </a:ext>
            </a:extLst>
          </p:cNvPr>
          <p:cNvSpPr/>
          <p:nvPr/>
        </p:nvSpPr>
        <p:spPr>
          <a:xfrm>
            <a:off x="5995951" y="692625"/>
            <a:ext cx="1834482" cy="99035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5993948-7624-46EA-B687-B7969B0C9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234" y="3109693"/>
            <a:ext cx="987815" cy="48795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6F5856B-7319-4474-A948-F078E395B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763" y="3109693"/>
            <a:ext cx="1028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9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54DC518-D757-4487-A0CB-2537BAFA0968}"/>
              </a:ext>
            </a:extLst>
          </p:cNvPr>
          <p:cNvSpPr txBox="1"/>
          <p:nvPr/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FF0000"/>
                </a:solidFill>
                <a:ea typeface="+mj-ea"/>
                <a:cs typeface="+mj-cs"/>
              </a:rPr>
              <a:t>UTENTI NON REGISTRATI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dirty="0" err="1">
                <a:ea typeface="+mj-ea"/>
                <a:cs typeface="+mj-cs"/>
              </a:rPr>
              <a:t>Comparirà</a:t>
            </a:r>
            <a:r>
              <a:rPr lang="en-US" sz="1400" dirty="0">
                <a:ea typeface="+mj-ea"/>
                <a:cs typeface="+mj-cs"/>
              </a:rPr>
              <a:t> una </a:t>
            </a:r>
            <a:r>
              <a:rPr lang="en-US" sz="1400" dirty="0" err="1">
                <a:ea typeface="+mj-ea"/>
                <a:cs typeface="+mj-cs"/>
              </a:rPr>
              <a:t>schermata</a:t>
            </a:r>
            <a:r>
              <a:rPr lang="en-US" sz="1400" dirty="0">
                <a:ea typeface="+mj-ea"/>
                <a:cs typeface="+mj-cs"/>
              </a:rPr>
              <a:t> di </a:t>
            </a:r>
            <a:r>
              <a:rPr lang="en-US" sz="1400" dirty="0" err="1">
                <a:ea typeface="+mj-ea"/>
                <a:cs typeface="+mj-cs"/>
              </a:rPr>
              <a:t>guida</a:t>
            </a:r>
            <a:r>
              <a:rPr lang="en-US" sz="1400" dirty="0">
                <a:ea typeface="+mj-ea"/>
                <a:cs typeface="+mj-cs"/>
              </a:rPr>
              <a:t> </a:t>
            </a:r>
            <a:r>
              <a:rPr lang="en-US" sz="1400" dirty="0" err="1">
                <a:ea typeface="+mj-ea"/>
                <a:cs typeface="+mj-cs"/>
              </a:rPr>
              <a:t>alla</a:t>
            </a:r>
            <a:r>
              <a:rPr lang="en-US" sz="1400" dirty="0">
                <a:ea typeface="+mj-ea"/>
                <a:cs typeface="+mj-cs"/>
              </a:rPr>
              <a:t> prima </a:t>
            </a:r>
            <a:r>
              <a:rPr lang="en-US" sz="1400" dirty="0" err="1">
                <a:ea typeface="+mj-ea"/>
                <a:cs typeface="+mj-cs"/>
              </a:rPr>
              <a:t>registrazione</a:t>
            </a:r>
            <a:r>
              <a:rPr lang="en-US" sz="1400" dirty="0">
                <a:ea typeface="+mj-ea"/>
                <a:cs typeface="+mj-cs"/>
              </a:rPr>
              <a:t>, in cui </a:t>
            </a:r>
            <a:r>
              <a:rPr lang="en-US" sz="1400" dirty="0" err="1">
                <a:ea typeface="+mj-ea"/>
                <a:cs typeface="+mj-cs"/>
              </a:rPr>
              <a:t>si</a:t>
            </a:r>
            <a:r>
              <a:rPr lang="en-US" sz="1400" dirty="0">
                <a:ea typeface="+mj-ea"/>
                <a:cs typeface="+mj-cs"/>
              </a:rPr>
              <a:t> </a:t>
            </a:r>
            <a:r>
              <a:rPr lang="en-US" sz="1400" dirty="0" err="1">
                <a:ea typeface="+mj-ea"/>
                <a:cs typeface="+mj-cs"/>
              </a:rPr>
              <a:t>potrà</a:t>
            </a:r>
            <a:r>
              <a:rPr lang="en-US" sz="1400" dirty="0">
                <a:ea typeface="+mj-ea"/>
                <a:cs typeface="+mj-cs"/>
              </a:rPr>
              <a:t> </a:t>
            </a:r>
            <a:r>
              <a:rPr lang="en-US" sz="1400" dirty="0" err="1">
                <a:ea typeface="+mj-ea"/>
                <a:cs typeface="+mj-cs"/>
              </a:rPr>
              <a:t>scegliere</a:t>
            </a:r>
            <a:r>
              <a:rPr lang="en-US" sz="1400" dirty="0">
                <a:ea typeface="+mj-ea"/>
                <a:cs typeface="+mj-cs"/>
              </a:rPr>
              <a:t> </a:t>
            </a:r>
            <a:r>
              <a:rPr lang="en-US" sz="1400" dirty="0" err="1">
                <a:ea typeface="+mj-ea"/>
                <a:cs typeface="+mj-cs"/>
              </a:rPr>
              <a:t>tra</a:t>
            </a:r>
            <a:r>
              <a:rPr lang="en-US" sz="1400" dirty="0">
                <a:ea typeface="+mj-ea"/>
                <a:cs typeface="+mj-cs"/>
              </a:rPr>
              <a:t> 3 </a:t>
            </a:r>
            <a:r>
              <a:rPr lang="en-US" sz="1400" dirty="0" err="1">
                <a:ea typeface="+mj-ea"/>
                <a:cs typeface="+mj-cs"/>
              </a:rPr>
              <a:t>modalità</a:t>
            </a:r>
            <a:r>
              <a:rPr lang="en-US" sz="1400" dirty="0">
                <a:ea typeface="+mj-ea"/>
                <a:cs typeface="+mj-cs"/>
              </a:rPr>
              <a:t> diverse di </a:t>
            </a:r>
            <a:r>
              <a:rPr lang="en-US" sz="1400" dirty="0" err="1">
                <a:ea typeface="+mj-ea"/>
                <a:cs typeface="+mj-cs"/>
              </a:rPr>
              <a:t>accreditamento</a:t>
            </a:r>
            <a:r>
              <a:rPr lang="en-US" sz="1400" dirty="0">
                <a:ea typeface="+mj-ea"/>
                <a:cs typeface="+mj-cs"/>
              </a:rPr>
              <a:t>: con SPID, con Carta Nazionale dei </a:t>
            </a:r>
            <a:r>
              <a:rPr lang="en-US" sz="1400" dirty="0" err="1">
                <a:ea typeface="+mj-ea"/>
                <a:cs typeface="+mj-cs"/>
              </a:rPr>
              <a:t>Servizi</a:t>
            </a:r>
            <a:r>
              <a:rPr lang="en-US" sz="1400" dirty="0">
                <a:ea typeface="+mj-ea"/>
                <a:cs typeface="+mj-cs"/>
              </a:rPr>
              <a:t> o con Carta </a:t>
            </a:r>
            <a:r>
              <a:rPr lang="en-US" sz="1400" dirty="0" err="1">
                <a:ea typeface="+mj-ea"/>
                <a:cs typeface="+mj-cs"/>
              </a:rPr>
              <a:t>d’identità</a:t>
            </a:r>
            <a:r>
              <a:rPr lang="en-US" sz="1400" dirty="0">
                <a:ea typeface="+mj-ea"/>
                <a:cs typeface="+mj-cs"/>
              </a:rPr>
              <a:t> </a:t>
            </a:r>
            <a:r>
              <a:rPr lang="en-US" sz="1400" dirty="0" err="1">
                <a:ea typeface="+mj-ea"/>
                <a:cs typeface="+mj-cs"/>
              </a:rPr>
              <a:t>elettronica</a:t>
            </a:r>
            <a:endParaRPr lang="en-US" sz="1400" dirty="0">
              <a:ea typeface="+mj-ea"/>
              <a:cs typeface="+mj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2E156D-07CD-4174-931F-3BE25368F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81" y="1196166"/>
            <a:ext cx="7161637" cy="36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3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A5EC27-D80F-4607-BB8D-078B51182A76}"/>
              </a:ext>
            </a:extLst>
          </p:cNvPr>
          <p:cNvSpPr txBox="1"/>
          <p:nvPr/>
        </p:nvSpPr>
        <p:spPr>
          <a:xfrm>
            <a:off x="541867" y="253074"/>
            <a:ext cx="64318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 passerà quindi alla pagina di autenticazione sul sistema comune di Regione Lombardia </a:t>
            </a:r>
          </a:p>
          <a:p>
            <a:r>
              <a:rPr lang="it-IT" dirty="0">
                <a:solidFill>
                  <a:schemeClr val="accent1"/>
                </a:solidFill>
              </a:rPr>
              <a:t>https://idpcwrapper.crs.lombardia.it/PublisherMetadata/SSOService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9F795EC-3736-415D-BEB1-D41EA0BB6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16" y="876738"/>
            <a:ext cx="7297968" cy="339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1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49E1C35-D065-40FD-94CB-A08386F17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05" y="1500554"/>
            <a:ext cx="7960937" cy="262954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68126C-A83A-48AF-8A8E-6F57A81C3500}"/>
              </a:ext>
            </a:extLst>
          </p:cNvPr>
          <p:cNvSpPr txBox="1"/>
          <p:nvPr/>
        </p:nvSpPr>
        <p:spPr>
          <a:xfrm>
            <a:off x="890587" y="222681"/>
            <a:ext cx="577170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Una volta entrati nella piattaforma ci saranno due possibilità: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operare come privato cittadino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operare come soggetto giuridico</a:t>
            </a:r>
          </a:p>
          <a:p>
            <a:r>
              <a:rPr lang="it-IT" dirty="0"/>
              <a:t>Va verificato sulla barra con che profilo siamo operativi.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65C02D37-11C3-44FB-9AEB-0E0BDF84E3BE}"/>
              </a:ext>
            </a:extLst>
          </p:cNvPr>
          <p:cNvCxnSpPr/>
          <p:nvPr/>
        </p:nvCxnSpPr>
        <p:spPr>
          <a:xfrm>
            <a:off x="5228492" y="949569"/>
            <a:ext cx="2391508" cy="5509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id="{230471FE-A614-42FB-B390-8270A65439B5}"/>
              </a:ext>
            </a:extLst>
          </p:cNvPr>
          <p:cNvSpPr/>
          <p:nvPr/>
        </p:nvSpPr>
        <p:spPr>
          <a:xfrm>
            <a:off x="6664569" y="1424394"/>
            <a:ext cx="1910861" cy="12542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30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953FEC-D93A-42FE-8406-48B20F941984}"/>
              </a:ext>
            </a:extLst>
          </p:cNvPr>
          <p:cNvSpPr txBox="1"/>
          <p:nvPr/>
        </p:nvSpPr>
        <p:spPr>
          <a:xfrm>
            <a:off x="890587" y="222681"/>
            <a:ext cx="5771705" cy="113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Per cambiare profilo bisogna selezionare in alto a destra dove appare il nome utente e si aprirà una tendina con l’elenco degli eventuali profili esistenti a cui siamo abilitati.</a:t>
            </a:r>
          </a:p>
          <a:p>
            <a:r>
              <a:rPr lang="it-IT" dirty="0"/>
              <a:t>Nel caso di una società, dovrà operare il rappresentante legale o soggetto da lui delegato.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0AA0D04-D08A-430A-924D-32194FC5D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437" y="1598775"/>
            <a:ext cx="2451524" cy="31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9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D87F2E2-7C21-4E0A-8BCA-59A1BAF18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96" y="1461079"/>
            <a:ext cx="2451524" cy="316168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16A907-1ECE-483E-B25A-78A32E731F57}"/>
              </a:ext>
            </a:extLst>
          </p:cNvPr>
          <p:cNvSpPr txBox="1"/>
          <p:nvPr/>
        </p:nvSpPr>
        <p:spPr>
          <a:xfrm>
            <a:off x="890587" y="222681"/>
            <a:ext cx="5771705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/>
              <a:t>Creazione di un nuovo profilo per operare per conto di un ente o società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8A01E3-BF74-48A6-95E4-2CC4989748BA}"/>
              </a:ext>
            </a:extLst>
          </p:cNvPr>
          <p:cNvSpPr txBox="1"/>
          <p:nvPr/>
        </p:nvSpPr>
        <p:spPr>
          <a:xfrm>
            <a:off x="4958576" y="996176"/>
            <a:ext cx="33379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Cliccare su CREA NUOVO PROFILO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41F8E924-37F4-4A99-A0DB-21B4F99EEBC6}"/>
              </a:ext>
            </a:extLst>
          </p:cNvPr>
          <p:cNvCxnSpPr>
            <a:cxnSpLocks/>
          </p:cNvCxnSpPr>
          <p:nvPr/>
        </p:nvCxnSpPr>
        <p:spPr>
          <a:xfrm flipH="1">
            <a:off x="1850820" y="1250120"/>
            <a:ext cx="3226418" cy="1745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>
            <a:extLst>
              <a:ext uri="{FF2B5EF4-FFF2-40B4-BE49-F238E27FC236}">
                <a16:creationId xmlns:a16="http://schemas.microsoft.com/office/drawing/2014/main" id="{138F7309-E96E-4D1A-8626-E0921F5EC0DA}"/>
              </a:ext>
            </a:extLst>
          </p:cNvPr>
          <p:cNvSpPr/>
          <p:nvPr/>
        </p:nvSpPr>
        <p:spPr>
          <a:xfrm>
            <a:off x="709592" y="2995786"/>
            <a:ext cx="1663660" cy="438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09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E3B0D4-1D74-4DCD-BB53-0F0B9F814A73}"/>
              </a:ext>
            </a:extLst>
          </p:cNvPr>
          <p:cNvSpPr txBox="1"/>
          <p:nvPr/>
        </p:nvSpPr>
        <p:spPr>
          <a:xfrm>
            <a:off x="890587" y="222681"/>
            <a:ext cx="7130857" cy="71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Come richiesto dalla procedura va inserito il codice fiscale del soggetto giuridico per cui si vuole operare e aere copia digitale del documento d’identità del rappresentante legale e l’Atto costitutivo che rechi le cariche associative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A50AA86-DA42-430B-92AF-9556590A1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959" y="994103"/>
            <a:ext cx="5803582" cy="374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2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1909AB-4312-4CE3-AC0C-05B0AB31B93F}"/>
              </a:ext>
            </a:extLst>
          </p:cNvPr>
          <p:cNvSpPr txBox="1"/>
          <p:nvPr/>
        </p:nvSpPr>
        <p:spPr>
          <a:xfrm>
            <a:off x="890587" y="222681"/>
            <a:ext cx="7130857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Confermando l’inserimento del Codice Fiscale appare automaticamente la Natura Giuridica ricollegata a tale soggetto che va confermata o eventualmente modificata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B34106A-7909-4D02-AA3A-C8C47DB5F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67" y="1277369"/>
            <a:ext cx="8229128" cy="242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649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odello Ersaf" ma:contentTypeID="0x010100FA5EF672D4CDE54FAE3B99E904ACE78B00BC2E128192B7434692400FD0E3E072AA" ma:contentTypeVersion="3" ma:contentTypeDescription="Modello Ersaf" ma:contentTypeScope="" ma:versionID="aadc1aa499bbcc7b86460dfcbf9bbf40">
  <xsd:schema xmlns:xsd="http://www.w3.org/2001/XMLSchema" xmlns:xs="http://www.w3.org/2001/XMLSchema" xmlns:p="http://schemas.microsoft.com/office/2006/metadata/properties" xmlns:ns2="5c4cbe5c-bb0c-4011-83ca-442b08e75f1d" targetNamespace="http://schemas.microsoft.com/office/2006/metadata/properties" ma:root="true" ma:fieldsID="de2067d975cc932122bb1fe267b25253" ns2:_="">
    <xsd:import namespace="5c4cbe5c-bb0c-4011-83ca-442b08e75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cbe5c-bb0c-4011-83ca-442b08e75f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F98348-69DA-4882-9FBE-D8F44FACEB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60FA34-7F30-42D6-B032-86598895A4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4cbe5c-bb0c-4011-83ca-442b08e75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ECD048-D576-4E0D-9213-99D4AFC4A4FB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5c4cbe5c-bb0c-4011-83ca-442b08e75f1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602</Words>
  <Application>Microsoft Office PowerPoint</Application>
  <PresentationFormat>Presentazione su schermo (16:9)</PresentationFormat>
  <Paragraphs>36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Grimaldi</dc:creator>
  <cp:lastModifiedBy>Grimaldi Luca</cp:lastModifiedBy>
  <cp:revision>34</cp:revision>
  <dcterms:created xsi:type="dcterms:W3CDTF">2020-04-18T11:01:58Z</dcterms:created>
  <dcterms:modified xsi:type="dcterms:W3CDTF">2022-02-11T17:43:46Z</dcterms:modified>
</cp:coreProperties>
</file>